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2" r:id="rId26"/>
    <p:sldId id="283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672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6554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parent talk to children boosts their language development, and accordingly, if a child has poor language skills, this is likely to be caused by inadequate talk from parents.</a:t>
            </a:r>
          </a:p>
          <a:p>
            <a:endParaRPr/>
          </a:p>
          <a:p>
            <a:r>
              <a:t>BUT Poor language in the child leads to less talk from the parent. This could occur if, for instance, parents are discouraged from talking to a child who is unresponsive and appears not to understand. 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4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parent talk to children boosts their language development, and accordingly, if a child has poor language skills, this is likely to be caused by inadequate talk from parents.</a:t>
            </a:r>
          </a:p>
          <a:p>
            <a:endParaRPr/>
          </a:p>
          <a:p>
            <a:r>
              <a:t>BUT Poor language in the child leads to less talk from the parent. This could occur if, for instance, parents are discouraged from talking to a child who is unresponsive and appears not to understand. 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34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parent talk to children boosts their language development, and accordingly, if a child has poor language skills, this is likely to be caused by inadequate talk from parents.</a:t>
            </a:r>
          </a:p>
          <a:p>
            <a:endParaRPr/>
          </a:p>
          <a:p>
            <a:r>
              <a:t>BUT Poor language in the child leads to less talk from the parent. This could occur if, for instance, parents are discouraged from talking to a child who is unresponsive and appears not to understand. 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999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t>This has a big impact when learning to write!</a:t>
            </a:r>
          </a:p>
        </p:txBody>
      </p:sp>
    </p:spTree>
    <p:extLst>
      <p:ext uri="{BB962C8B-B14F-4D97-AF65-F5344CB8AC3E}">
        <p14:creationId xmlns:p14="http://schemas.microsoft.com/office/powerpoint/2010/main" val="306756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This is a typical base board of a fairly simple AAC program.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How many of these can you guess?</a:t>
            </a:r>
          </a:p>
        </p:txBody>
      </p:sp>
    </p:spTree>
    <p:extLst>
      <p:ext uri="{BB962C8B-B14F-4D97-AF65-F5344CB8AC3E}">
        <p14:creationId xmlns:p14="http://schemas.microsoft.com/office/powerpoint/2010/main" val="424771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When we look at the pictures, because of the words, we tend to underestimate the difficulty.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For children to effectively use, they would need to be taught every symbol.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This really needs dedication.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For many, it might be better to put the time into literacy which is a  more flexible alternative. </a:t>
            </a:r>
          </a:p>
        </p:txBody>
      </p:sp>
    </p:spTree>
    <p:extLst>
      <p:ext uri="{BB962C8B-B14F-4D97-AF65-F5344CB8AC3E}">
        <p14:creationId xmlns:p14="http://schemas.microsoft.com/office/powerpoint/2010/main" val="282466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Therapy session</a:t>
            </a:r>
          </a:p>
        </p:txBody>
      </p:sp>
    </p:spTree>
    <p:extLst>
      <p:ext uri="{BB962C8B-B14F-4D97-AF65-F5344CB8AC3E}">
        <p14:creationId xmlns:p14="http://schemas.microsoft.com/office/powerpoint/2010/main" val="305641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Start reading activities when: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receptive vocab of 50-100 words -and says or signs some of them, so ready to combine words.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when child can match and select pictures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teach sight words first (appropriate for </a:t>
            </a:r>
            <a:r>
              <a:rPr u="sng"/>
              <a:t>receptive </a:t>
            </a:r>
            <a:r>
              <a:t>vocab)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choose words to make sentences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make books- child's world and interests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play match/select games with same vocab AWAY from pics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Always read words and sentences with child- errorless learning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Ensure message is understood.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Introduce new vocab when child is comfortable and enjoying reading.</a:t>
            </a:r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Teach phonics when 50-100 sight words </a:t>
            </a:r>
          </a:p>
        </p:txBody>
      </p:sp>
    </p:spTree>
    <p:extLst>
      <p:ext uri="{BB962C8B-B14F-4D97-AF65-F5344CB8AC3E}">
        <p14:creationId xmlns:p14="http://schemas.microsoft.com/office/powerpoint/2010/main" val="181119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>
            <a:spLocks noGrp="1"/>
          </p:cNvSpPr>
          <p:nvPr>
            <p:ph type="pic" idx="21"/>
          </p:nvPr>
        </p:nvSpPr>
        <p:spPr>
          <a:xfrm>
            <a:off x="3048000" y="0"/>
            <a:ext cx="18816517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329146" y="1293018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821531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43BBFED-0003-4B0A-867D-5D571844B3CE-L0-001.jpeg" descr="B43BBFED-0003-4B0A-867D-5D571844B3C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61031" y="11664042"/>
            <a:ext cx="2982253" cy="131542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3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r>
              <a:t>Title Text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3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mage"/>
          <p:cNvSpPr>
            <a:spLocks noGrp="1"/>
          </p:cNvSpPr>
          <p:nvPr>
            <p:ph type="pic" sz="half" idx="21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r>
              <a:t>Title Text</a:t>
            </a:r>
          </a:p>
        </p:txBody>
      </p:sp>
      <p:sp>
        <p:nvSpPr>
          <p:cNvPr id="1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440871" indent="-440871" defTabSz="821531">
              <a:spcBef>
                <a:spcPts val="4500"/>
              </a:spcBef>
              <a:buSzPct val="145000"/>
              <a:defRPr sz="3600"/>
            </a:lvl1pPr>
            <a:lvl2pPr marL="783771" indent="-440871" defTabSz="821531">
              <a:spcBef>
                <a:spcPts val="4500"/>
              </a:spcBef>
              <a:buSzPct val="145000"/>
              <a:defRPr sz="3600"/>
            </a:lvl2pPr>
            <a:lvl3pPr marL="1126671" indent="-440871" defTabSz="821531">
              <a:spcBef>
                <a:spcPts val="4500"/>
              </a:spcBef>
              <a:buSzPct val="145000"/>
              <a:defRPr sz="3600"/>
            </a:lvl3pPr>
            <a:lvl4pPr marL="1469571" indent="-440871" defTabSz="821531">
              <a:spcBef>
                <a:spcPts val="4500"/>
              </a:spcBef>
              <a:buSzPct val="145000"/>
              <a:defRPr sz="3600"/>
            </a:lvl4pPr>
            <a:lvl5pPr marL="1812471" indent="-440871" defTabSz="821531">
              <a:spcBef>
                <a:spcPts val="4500"/>
              </a:spcBef>
              <a:buSzPct val="145000"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‹"/>
          <p:cNvSpPr txBox="1"/>
          <p:nvPr/>
        </p:nvSpPr>
        <p:spPr>
          <a:xfrm rot="16200000">
            <a:off x="11906250" y="9911753"/>
            <a:ext cx="438916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‹</a:t>
            </a:r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3984" y="13037343"/>
            <a:ext cx="460376" cy="498476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 defTabSz="821531"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a@downsyndrome.ie" TargetMode="External"/><Relationship Id="rId2" Type="http://schemas.openxmlformats.org/officeDocument/2006/relationships/hyperlink" Target="https://youtu.be/HKAv1V_kAvU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Fidelma@downsyndrome.ie" TargetMode="External"/><Relationship Id="rId4" Type="http://schemas.openxmlformats.org/officeDocument/2006/relationships/hyperlink" Target="mailto:Claire@downsyndrome.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DSI-April-13-087-MR.jpeg" descr="DSI-April-13-087-MR.jpeg"/>
          <p:cNvPicPr>
            <a:picLocks noChangeAspect="1"/>
          </p:cNvPicPr>
          <p:nvPr/>
        </p:nvPicPr>
        <p:blipFill>
          <a:blip r:embed="rId2">
            <a:extLst/>
          </a:blip>
          <a:srcRect l="10140" t="3135" r="11897" b="6520"/>
          <a:stretch>
            <a:fillRect/>
          </a:stretch>
        </p:blipFill>
        <p:spPr>
          <a:xfrm>
            <a:off x="8024517" y="1342559"/>
            <a:ext cx="15781589" cy="1306280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ransitioning from early years to primary school education"/>
          <p:cNvSpPr txBox="1">
            <a:spLocks noGrp="1"/>
          </p:cNvSpPr>
          <p:nvPr>
            <p:ph type="ctrTitle"/>
          </p:nvPr>
        </p:nvSpPr>
        <p:spPr>
          <a:xfrm>
            <a:off x="721852" y="329280"/>
            <a:ext cx="20828001" cy="2851286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r>
              <a:t>Transitioning from early years to primary school education</a:t>
            </a:r>
          </a:p>
        </p:txBody>
      </p:sp>
      <p:sp>
        <p:nvSpPr>
          <p:cNvPr id="163" name="Nicola Hart"/>
          <p:cNvSpPr txBox="1">
            <a:spLocks noGrp="1"/>
          </p:cNvSpPr>
          <p:nvPr>
            <p:ph type="subTitle" sz="quarter" idx="1"/>
          </p:nvPr>
        </p:nvSpPr>
        <p:spPr>
          <a:xfrm>
            <a:off x="8024517" y="3180564"/>
            <a:ext cx="6222671" cy="1587501"/>
          </a:xfrm>
          <a:prstGeom prst="rect">
            <a:avLst/>
          </a:prstGeom>
        </p:spPr>
        <p:txBody>
          <a:bodyPr/>
          <a:lstStyle/>
          <a:p>
            <a:r>
              <a:t>Nicola Hart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Vocabulary"/>
          <p:cNvSpPr txBox="1">
            <a:spLocks noGrp="1"/>
          </p:cNvSpPr>
          <p:nvPr>
            <p:ph type="title"/>
          </p:nvPr>
        </p:nvSpPr>
        <p:spPr>
          <a:xfrm>
            <a:off x="1890354" y="-212388"/>
            <a:ext cx="21005801" cy="139473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627379">
              <a:defRPr sz="8512"/>
            </a:lvl1pPr>
          </a:lstStyle>
          <a:p>
            <a:r>
              <a:t>Vocabulary</a:t>
            </a:r>
          </a:p>
        </p:txBody>
      </p:sp>
      <p:graphicFrame>
        <p:nvGraphicFramePr>
          <p:cNvPr id="201" name="Table"/>
          <p:cNvGraphicFramePr/>
          <p:nvPr/>
        </p:nvGraphicFramePr>
        <p:xfrm>
          <a:off x="1684795" y="1498600"/>
          <a:ext cx="21014410" cy="111444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202882"/>
                <a:gridCol w="4202882"/>
                <a:gridCol w="4202882"/>
                <a:gridCol w="4202882"/>
                <a:gridCol w="4202882"/>
              </a:tblGrid>
              <a:tr h="1126640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Age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900" b="1">
                          <a:solidFill>
                            <a:srgbClr val="FFFFFF"/>
                          </a:solidFill>
                          <a:sym typeface="Helvetica Neue"/>
                        </a:rPr>
                        <a:t>Communication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Vocabulary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Grammar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Speech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</a:tr>
              <a:tr h="3047098">
                <a:tc>
                  <a:txBody>
                    <a:bodyPr/>
                    <a:lstStyle/>
                    <a:p>
                      <a:pPr algn="l" defTabSz="642937">
                        <a:defRPr sz="1400">
                          <a:sym typeface="Helvetica Neue"/>
                        </a:defRPr>
                      </a:pPr>
                      <a:r>
                        <a:rPr sz="2200"/>
                        <a:t>2-5 years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2800">
                          <a:sym typeface="Helvetica Neue"/>
                        </a:rPr>
                        <a:t>Average vocabulary at 3: 170 words, but range 20-411.
Understanding is better than production.
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</a:tr>
              <a:tr h="4155280"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2200">
                          <a:sym typeface="Helvetica Neue"/>
                        </a:rPr>
                        <a:t>5-7 years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800">
                          <a:sym typeface="Helvetica Neue"/>
                        </a:defRPr>
                      </a:pPr>
                      <a:r>
                        <a:t>Vocabulary learning accelerates. Average 300-400 words</a:t>
                      </a:r>
                    </a:p>
                    <a:p>
                      <a:pPr algn="l" defTabSz="642937">
                        <a:defRPr sz="2800">
                          <a:sym typeface="Helvetica Neue"/>
                        </a:defRPr>
                      </a:pPr>
                      <a:endParaRPr/>
                    </a:p>
                    <a:p>
                      <a:pPr algn="l" defTabSz="642937">
                        <a:defRPr sz="2800">
                          <a:sym typeface="Helvetica Neue"/>
                        </a:defRPr>
                      </a:pPr>
                      <a:r>
                        <a:t>Explicit visual teaching needed</a:t>
                      </a:r>
                    </a:p>
                    <a:p>
                      <a:pPr algn="l" defTabSz="642937">
                        <a:defRPr sz="2800">
                          <a:sym typeface="Helvetica Neue"/>
                        </a:defRPr>
                      </a:pPr>
                      <a:endParaRPr/>
                    </a:p>
                    <a:p>
                      <a:pPr algn="l" defTabSz="642937">
                        <a:defRPr sz="28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Core vocabulary of first 700-800 words is well studied. </a:t>
                      </a:r>
                    </a:p>
                    <a:p>
                      <a:pPr algn="l" defTabSz="642937">
                        <a:defRPr sz="28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Needs to be targeted and taught.</a:t>
                      </a:r>
                    </a:p>
                    <a:p>
                      <a:pPr algn="l" defTabSz="642937">
                        <a:defRPr sz="28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Pre-teach words and concepts ahead of topics.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rammar"/>
          <p:cNvSpPr txBox="1">
            <a:spLocks noGrp="1"/>
          </p:cNvSpPr>
          <p:nvPr>
            <p:ph type="title"/>
          </p:nvPr>
        </p:nvSpPr>
        <p:spPr>
          <a:xfrm>
            <a:off x="1689100" y="-1"/>
            <a:ext cx="21005800" cy="139473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627379">
              <a:defRPr sz="8512"/>
            </a:lvl1pPr>
          </a:lstStyle>
          <a:p>
            <a:r>
              <a:t>Grammar</a:t>
            </a:r>
          </a:p>
        </p:txBody>
      </p:sp>
      <p:graphicFrame>
        <p:nvGraphicFramePr>
          <p:cNvPr id="204" name="Table"/>
          <p:cNvGraphicFramePr/>
          <p:nvPr>
            <p:extLst>
              <p:ext uri="{D42A27DB-BD31-4B8C-83A1-F6EECF244321}">
                <p14:modId xmlns:p14="http://schemas.microsoft.com/office/powerpoint/2010/main" val="3502210875"/>
              </p:ext>
            </p:extLst>
          </p:nvPr>
        </p:nvGraphicFramePr>
        <p:xfrm>
          <a:off x="1680490" y="2044862"/>
          <a:ext cx="21014410" cy="91784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202882"/>
                <a:gridCol w="4202882"/>
                <a:gridCol w="4202882"/>
                <a:gridCol w="4202882"/>
                <a:gridCol w="4202882"/>
              </a:tblGrid>
              <a:tr h="1126640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sym typeface="Helvetica Neue"/>
                        </a:rPr>
                        <a:t>Age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900" b="1">
                          <a:solidFill>
                            <a:srgbClr val="FFFFFF"/>
                          </a:solidFill>
                          <a:sym typeface="Helvetica Neue"/>
                        </a:rPr>
                        <a:t>Communication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Vocabulary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Grammar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Speech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</a:tr>
              <a:tr h="3047098">
                <a:tc>
                  <a:txBody>
                    <a:bodyPr/>
                    <a:lstStyle/>
                    <a:p>
                      <a:pPr algn="l" defTabSz="642937">
                        <a:defRPr sz="1400">
                          <a:sym typeface="Helvetica Neue"/>
                        </a:defRPr>
                      </a:pPr>
                      <a:r>
                        <a:rPr sz="2200"/>
                        <a:t>2-5 years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2800">
                          <a:sym typeface="Helvetica Neue"/>
                        </a:rPr>
                        <a:t>50-100 words, start to link words together. 
250-300 words, beginning of grammar.
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</a:tr>
              <a:tr h="4155280"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2200">
                          <a:sym typeface="Helvetica Neue"/>
                        </a:rPr>
                        <a:t>5-7 years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rPr dirty="0"/>
                        <a:t>As vocabulary develops, 2-3 word phrases emerge. </a:t>
                      </a:r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rPr dirty="0"/>
                        <a:t>Often ‘telegraphic’</a:t>
                      </a:r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rPr dirty="0"/>
                        <a:t>Short correct sentences increase.</a:t>
                      </a:r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endParaRPr dirty="0"/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rPr dirty="0"/>
                        <a:t>Teach grammar through recasting, </a:t>
                      </a:r>
                      <a:r>
                        <a:rPr dirty="0" smtClean="0"/>
                        <a:t>reading</a:t>
                      </a:r>
                      <a:r>
                        <a:rPr lang="en-IE" dirty="0" smtClean="0"/>
                        <a:t>,</a:t>
                      </a:r>
                      <a:r>
                        <a:rPr lang="en-IE" baseline="0" dirty="0" smtClean="0"/>
                        <a:t> </a:t>
                      </a:r>
                      <a:r>
                        <a:rPr dirty="0" smtClean="0"/>
                        <a:t>and </a:t>
                      </a:r>
                      <a:r>
                        <a:rPr dirty="0"/>
                        <a:t>explicit instruction.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peech"/>
          <p:cNvSpPr txBox="1">
            <a:spLocks noGrp="1"/>
          </p:cNvSpPr>
          <p:nvPr>
            <p:ph type="title"/>
          </p:nvPr>
        </p:nvSpPr>
        <p:spPr>
          <a:xfrm>
            <a:off x="1689100" y="0"/>
            <a:ext cx="21005800" cy="126859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9594">
              <a:defRPr sz="7728"/>
            </a:lvl1pPr>
          </a:lstStyle>
          <a:p>
            <a:r>
              <a:t>Speech</a:t>
            </a:r>
          </a:p>
        </p:txBody>
      </p:sp>
      <p:graphicFrame>
        <p:nvGraphicFramePr>
          <p:cNvPr id="207" name="Table"/>
          <p:cNvGraphicFramePr/>
          <p:nvPr/>
        </p:nvGraphicFramePr>
        <p:xfrm>
          <a:off x="1689100" y="1268594"/>
          <a:ext cx="21014410" cy="1046277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202882"/>
                <a:gridCol w="4202882"/>
                <a:gridCol w="4202882"/>
                <a:gridCol w="4202882"/>
                <a:gridCol w="4202882"/>
              </a:tblGrid>
              <a:tr h="1126640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Age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900" b="1">
                          <a:solidFill>
                            <a:srgbClr val="FFFFFF"/>
                          </a:solidFill>
                          <a:sym typeface="Helvetica Neue"/>
                        </a:rPr>
                        <a:t>Communication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Vocabulary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Grammar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Speech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</a:tr>
              <a:tr h="3047098">
                <a:tc>
                  <a:txBody>
                    <a:bodyPr/>
                    <a:lstStyle/>
                    <a:p>
                      <a:pPr algn="l" defTabSz="642937">
                        <a:defRPr sz="1400">
                          <a:sym typeface="Helvetica Neue"/>
                        </a:defRPr>
                      </a:pPr>
                      <a:r>
                        <a:rPr sz="2200"/>
                        <a:t>2-5 years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2900">
                          <a:sym typeface="Helvetica Neue"/>
                        </a:rPr>
                        <a:t>Speech very variable. 
Often difficult to understand for unfamiliar listeners.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</a:tr>
              <a:tr h="4155280"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2200">
                          <a:sym typeface="Helvetica Neue"/>
                        </a:rPr>
                        <a:t>5-7 years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t>Speech still very variable. </a:t>
                      </a:r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t>As sentence length increases, intelligibility and fluency may temporarily reduce.</a:t>
                      </a:r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endParaRPr/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Making sounds is important: encourage copying, sound play, animal noises, singing, reading aloud, talking, asking and answering questions.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Overall speech and Language"/>
          <p:cNvSpPr txBox="1">
            <a:spLocks noGrp="1"/>
          </p:cNvSpPr>
          <p:nvPr>
            <p:ph type="title"/>
          </p:nvPr>
        </p:nvSpPr>
        <p:spPr>
          <a:xfrm>
            <a:off x="1689100" y="-420668"/>
            <a:ext cx="21005801" cy="1919269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r>
              <a:t>Overall speech and Language</a:t>
            </a:r>
          </a:p>
        </p:txBody>
      </p:sp>
      <p:graphicFrame>
        <p:nvGraphicFramePr>
          <p:cNvPr id="210" name="Table"/>
          <p:cNvGraphicFramePr/>
          <p:nvPr>
            <p:extLst>
              <p:ext uri="{D42A27DB-BD31-4B8C-83A1-F6EECF244321}">
                <p14:modId xmlns:p14="http://schemas.microsoft.com/office/powerpoint/2010/main" val="1576242828"/>
              </p:ext>
            </p:extLst>
          </p:nvPr>
        </p:nvGraphicFramePr>
        <p:xfrm>
          <a:off x="1680491" y="1268594"/>
          <a:ext cx="21014410" cy="119368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202882"/>
                <a:gridCol w="4202882"/>
                <a:gridCol w="4202882"/>
                <a:gridCol w="4202882"/>
                <a:gridCol w="4202882"/>
              </a:tblGrid>
              <a:tr h="1126640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sym typeface="Helvetica Neue"/>
                        </a:rPr>
                        <a:t>Age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900" b="1">
                          <a:solidFill>
                            <a:srgbClr val="FFFFFF"/>
                          </a:solidFill>
                          <a:sym typeface="Helvetica Neue"/>
                        </a:rPr>
                        <a:t>Communication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Vocabulary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Grammar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Speech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</a:tr>
              <a:tr h="3047098">
                <a:tc>
                  <a:txBody>
                    <a:bodyPr/>
                    <a:lstStyle/>
                    <a:p>
                      <a:pPr algn="l" defTabSz="642937">
                        <a:defRPr sz="1400">
                          <a:sym typeface="Helvetica Neue"/>
                        </a:defRPr>
                      </a:pPr>
                      <a:r>
                        <a:rPr sz="2200"/>
                        <a:t>2-5 years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2900">
                          <a:sym typeface="Helvetica Neue"/>
                        </a:rPr>
                        <a:t>Initiating joint attention using words, sounds, pointing, signs and gestures.
Requesting.
Trying again when misunderstood (repair)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2800">
                          <a:sym typeface="Helvetica Neue"/>
                        </a:rPr>
                        <a:t>Average vocabulary at 3: 170 words, but range 20-411.
Understanding is better than production.
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2800">
                          <a:sym typeface="Helvetica Neue"/>
                        </a:rPr>
                        <a:t>50-100 words, start to link words together. 
250-300 words, beginning of grammar.
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2900">
                          <a:sym typeface="Helvetica Neue"/>
                        </a:rPr>
                        <a:t>Speech very variable. 
Often difficult to understand for unfamiliar listeners.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</a:tr>
              <a:tr h="4155280"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2200">
                          <a:sym typeface="Helvetica Neue"/>
                        </a:rPr>
                        <a:t>5-7 years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t>Linking words and ideas, communicating in short phrases maybe just using key words.</a:t>
                      </a:r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t>Learning to sequence ideas together into short stories.</a:t>
                      </a:r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endParaRPr/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Lots of opportunities to communicate.</a:t>
                      </a:r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Routines.</a:t>
                      </a:r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Turn-taking.</a:t>
                      </a:r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Open questions.</a:t>
                      </a:r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Retelling favourite stories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800">
                          <a:sym typeface="Helvetica Neue"/>
                        </a:defRPr>
                      </a:pPr>
                      <a:r>
                        <a:t>Vocabulary learning accelerates. Average 300-400 words</a:t>
                      </a:r>
                    </a:p>
                    <a:p>
                      <a:pPr algn="l" defTabSz="642937">
                        <a:defRPr sz="2800">
                          <a:sym typeface="Helvetica Neue"/>
                        </a:defRPr>
                      </a:pPr>
                      <a:endParaRPr/>
                    </a:p>
                    <a:p>
                      <a:pPr algn="l" defTabSz="642937">
                        <a:defRPr sz="2800">
                          <a:sym typeface="Helvetica Neue"/>
                        </a:defRPr>
                      </a:pPr>
                      <a:r>
                        <a:t>Explicit visual teaching needed</a:t>
                      </a:r>
                    </a:p>
                    <a:p>
                      <a:pPr algn="l" defTabSz="642937">
                        <a:defRPr sz="2800">
                          <a:sym typeface="Helvetica Neue"/>
                        </a:defRPr>
                      </a:pPr>
                      <a:endParaRPr/>
                    </a:p>
                    <a:p>
                      <a:pPr algn="l" defTabSz="642937">
                        <a:defRPr sz="28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Core vocabulary of first 700-800 words is well studied. </a:t>
                      </a:r>
                    </a:p>
                    <a:p>
                      <a:pPr algn="l" defTabSz="642937">
                        <a:defRPr sz="28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Needs to be targeted and taught.</a:t>
                      </a:r>
                    </a:p>
                    <a:p>
                      <a:pPr algn="l" defTabSz="642937">
                        <a:defRPr sz="28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Pre-teach words and concepts ahead of topics.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rPr dirty="0"/>
                        <a:t>As vocabulary develops, 2-3 word phrases emerge. </a:t>
                      </a:r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rPr dirty="0"/>
                        <a:t>Often ‘telegraphic’</a:t>
                      </a:r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rPr dirty="0"/>
                        <a:t>Short correct sentences increase.</a:t>
                      </a:r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endParaRPr dirty="0"/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rPr dirty="0"/>
                        <a:t>Teach grammar through recasting, </a:t>
                      </a:r>
                      <a:r>
                        <a:rPr dirty="0" smtClean="0"/>
                        <a:t>reading</a:t>
                      </a:r>
                      <a:r>
                        <a:rPr lang="en-IE" dirty="0" smtClean="0"/>
                        <a:t>,</a:t>
                      </a:r>
                      <a:r>
                        <a:rPr dirty="0" smtClean="0"/>
                        <a:t> </a:t>
                      </a:r>
                      <a:r>
                        <a:rPr dirty="0"/>
                        <a:t>and explicit instruction.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t>Speech still very variable. </a:t>
                      </a:r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t>As sentence length increases, intelligibility and fluency may temporarily reduce.</a:t>
                      </a:r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endParaRPr/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Making sounds is important: encourage copying, sound play, animal noises, singing, reading aloud, talking, asking and answering questions.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peech and language are delayed relative to cognitive development (don’t underestimate!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Speech and language are delayed relative to cognitive development (don’t underestimate!)</a:t>
            </a:r>
          </a:p>
          <a:p>
            <a:r>
              <a:t>Non verbal communication skills can be a strength (use sign, gesture and visuals)</a:t>
            </a:r>
          </a:p>
          <a:p>
            <a:r>
              <a:t>Vocabulary can be a strength, but needs to be explicitly taught</a:t>
            </a:r>
          </a:p>
          <a:p>
            <a:r>
              <a:t>Grammar is often difficult, and child may need lots of support to learn</a:t>
            </a:r>
          </a:p>
          <a:p>
            <a:r>
              <a:t>Speech is challenging for many children with Down syndrome, and phonological awareness is a particular challenge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How can you prepar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can you prepare?</a:t>
            </a:r>
          </a:p>
        </p:txBody>
      </p:sp>
      <p:sp>
        <p:nvSpPr>
          <p:cNvPr id="215" name="Visual issu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r>
              <a:t>Visual issues</a:t>
            </a:r>
          </a:p>
        </p:txBody>
      </p:sp>
      <p:pic>
        <p:nvPicPr>
          <p:cNvPr id="216" name="IMG_1702.JPG" descr="IMG_17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0509" y="969638"/>
            <a:ext cx="15462982" cy="8739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720C36FB-7BAC-4E9E-BEB7-431A7D31C92D-L0-001.jpeg" descr="720C36FB-7BAC-4E9E-BEB7-431A7D31C92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398180"/>
            <a:ext cx="18288000" cy="12919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C59A6835-3F43-497B-9A49-0845B5F0C399-L0-001.jpeg" descr="C59A6835-3F43-497B-9A49-0845B5F0C399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33106"/>
            <a:ext cx="10006221" cy="5056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DC76FE7D-92EC-48B9-935D-AB99B3CA3682-L0-001.jpeg" descr="DC76FE7D-92EC-48B9-935D-AB99B3CA3682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5283" y="4595126"/>
            <a:ext cx="10878959" cy="5374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93485E0A-4314-4659-9109-3A45CB7B0C5E-L0-001.jpeg" descr="93485E0A-4314-4659-9109-3A45CB7B0C5E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06081" y="8963986"/>
            <a:ext cx="10836910" cy="5025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1" animBg="1" advAuto="0"/>
      <p:bldP spid="221" grpId="2" animBg="1" advAuto="0"/>
      <p:bldP spid="222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Make sure glasses are worn and clean (and that prescriptions are up to date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15950" indent="-615950" defTabSz="800735">
              <a:spcBef>
                <a:spcPts val="5700"/>
              </a:spcBef>
              <a:defRPr sz="4656"/>
            </a:pPr>
            <a:r>
              <a:t>Make sure glasses are worn and clean (and that prescriptions are up to date)</a:t>
            </a:r>
          </a:p>
          <a:p>
            <a:pPr marL="615950" indent="-615950" defTabSz="800735">
              <a:spcBef>
                <a:spcPts val="5700"/>
              </a:spcBef>
              <a:defRPr sz="4656"/>
            </a:pPr>
            <a:r>
              <a:t>If child is signing, ensure that people are Lámh trained </a:t>
            </a:r>
          </a:p>
          <a:p>
            <a:pPr marL="615950" indent="-615950" defTabSz="800735">
              <a:spcBef>
                <a:spcPts val="5700"/>
              </a:spcBef>
              <a:defRPr sz="4656"/>
            </a:pPr>
            <a:r>
              <a:t>Label everything!</a:t>
            </a:r>
          </a:p>
          <a:p>
            <a:pPr marL="615950" indent="-615950" defTabSz="800735">
              <a:spcBef>
                <a:spcPts val="5700"/>
              </a:spcBef>
              <a:defRPr sz="4656"/>
            </a:pPr>
            <a:r>
              <a:t>Make books of key people and places and favourite things</a:t>
            </a:r>
          </a:p>
          <a:p>
            <a:pPr marL="615950" indent="-615950" defTabSz="800735">
              <a:spcBef>
                <a:spcPts val="5700"/>
              </a:spcBef>
              <a:defRPr sz="4656"/>
            </a:pPr>
            <a:r>
              <a:t>Link visuals to activities and objects (pictures and words)</a:t>
            </a:r>
          </a:p>
          <a:p>
            <a:pPr marL="615950" indent="-615950" defTabSz="800735">
              <a:spcBef>
                <a:spcPts val="5700"/>
              </a:spcBef>
              <a:defRPr sz="4656"/>
            </a:pPr>
            <a:r>
              <a:t>Use visuals to transition from one activity to the next</a:t>
            </a:r>
          </a:p>
          <a:p>
            <a:pPr marL="615950" indent="-615950" defTabSz="800735">
              <a:spcBef>
                <a:spcPts val="5700"/>
              </a:spcBef>
              <a:defRPr sz="4656"/>
            </a:pPr>
            <a:r>
              <a:t>Don’t forget to teach visuals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BA3FE2AB-474C-4066-A912-A2686A9A427E-L0-001.jpeg" descr="BA3FE2AB-474C-4066-A912-A2686A9A427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7543" y="0"/>
            <a:ext cx="15628915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SI_PHOTO_SESSIONS_LR-183.jpeg" descr="DSI_PHOTO_SESSIONS_LR-18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10793" y="1189694"/>
            <a:ext cx="18791802" cy="12526306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Wor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Worries</a:t>
            </a:r>
          </a:p>
        </p:txBody>
      </p:sp>
      <p:sp>
        <p:nvSpPr>
          <p:cNvPr id="167" name="Will my child get the support they need?…"/>
          <p:cNvSpPr txBox="1">
            <a:spLocks noGrp="1"/>
          </p:cNvSpPr>
          <p:nvPr>
            <p:ph type="body" sz="half" idx="1"/>
          </p:nvPr>
        </p:nvSpPr>
        <p:spPr>
          <a:xfrm>
            <a:off x="1657350" y="2411594"/>
            <a:ext cx="10223500" cy="9296401"/>
          </a:xfrm>
          <a:prstGeom prst="rect">
            <a:avLst/>
          </a:prstGeom>
        </p:spPr>
        <p:txBody>
          <a:bodyPr/>
          <a:lstStyle/>
          <a:p>
            <a:pPr marL="764673" indent="-764673">
              <a:defRPr sz="5200"/>
            </a:pPr>
            <a:r>
              <a:t>Will my child get the support they need? </a:t>
            </a:r>
          </a:p>
          <a:p>
            <a:pPr marL="764673" indent="-764673">
              <a:defRPr sz="5200"/>
            </a:pPr>
            <a:r>
              <a:t>Will my child’s needs be understood?</a:t>
            </a:r>
          </a:p>
          <a:p>
            <a:pPr marL="764673" indent="-764673">
              <a:defRPr sz="5200"/>
            </a:pPr>
            <a:r>
              <a:t>Will my child learn?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EA2E01FF-5E0E-43DB-9AFA-7036818A4BBB-L0-001.jpeg" descr="EA2E01FF-5E0E-43DB-9AFA-7036818A4BBB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2095" y="0"/>
            <a:ext cx="13019811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8C3A7F3A-ADDD-4063-8450-24EFE1A8EB4A-L0-001.jpeg" descr="8C3A7F3A-ADDD-4063-8450-24EFE1A8EB4A-L0-001.jpeg"/>
          <p:cNvPicPr>
            <a:picLocks noChangeAspect="1"/>
          </p:cNvPicPr>
          <p:nvPr/>
        </p:nvPicPr>
        <p:blipFill>
          <a:blip r:embed="rId3">
            <a:extLst/>
          </a:blip>
          <a:srcRect r="34005"/>
          <a:stretch>
            <a:fillRect/>
          </a:stretch>
        </p:blipFill>
        <p:spPr>
          <a:xfrm>
            <a:off x="5564340" y="1296893"/>
            <a:ext cx="12069145" cy="11769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Visual schedul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Visual scheduling</a:t>
            </a:r>
          </a:p>
        </p:txBody>
      </p:sp>
      <p:pic>
        <p:nvPicPr>
          <p:cNvPr id="241" name="IMG_1761.jpeg" descr="IMG_1761.jpeg"/>
          <p:cNvPicPr>
            <a:picLocks noChangeAspect="1"/>
          </p:cNvPicPr>
          <p:nvPr/>
        </p:nvPicPr>
        <p:blipFill>
          <a:blip r:embed="rId2">
            <a:extLst/>
          </a:blip>
          <a:srcRect l="15816" t="1026" r="9900" b="1026"/>
          <a:stretch>
            <a:fillRect/>
          </a:stretch>
        </p:blipFill>
        <p:spPr>
          <a:xfrm>
            <a:off x="12192000" y="1513536"/>
            <a:ext cx="8279181" cy="10916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How can you prepare?"/>
          <p:cNvSpPr txBox="1">
            <a:spLocks noGrp="1"/>
          </p:cNvSpPr>
          <p:nvPr>
            <p:ph type="title"/>
          </p:nvPr>
        </p:nvSpPr>
        <p:spPr>
          <a:xfrm>
            <a:off x="11762218" y="2847985"/>
            <a:ext cx="12217505" cy="2006601"/>
          </a:xfrm>
          <a:prstGeom prst="rect">
            <a:avLst/>
          </a:prstGeom>
        </p:spPr>
        <p:txBody>
          <a:bodyPr/>
          <a:lstStyle>
            <a:lvl1pPr defTabSz="668655">
              <a:defRPr sz="9072"/>
            </a:lvl1pPr>
          </a:lstStyle>
          <a:p>
            <a:r>
              <a:t>How can you prepare?</a:t>
            </a:r>
          </a:p>
        </p:txBody>
      </p:sp>
      <p:sp>
        <p:nvSpPr>
          <p:cNvPr id="248" name="Hearing"/>
          <p:cNvSpPr txBox="1">
            <a:spLocks noGrp="1"/>
          </p:cNvSpPr>
          <p:nvPr>
            <p:ph type="body" sz="quarter" idx="1"/>
          </p:nvPr>
        </p:nvSpPr>
        <p:spPr>
          <a:xfrm>
            <a:off x="12574423" y="5515850"/>
            <a:ext cx="10593094" cy="1587501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r>
              <a:t>Hearing</a:t>
            </a:r>
          </a:p>
        </p:txBody>
      </p:sp>
      <p:pic>
        <p:nvPicPr>
          <p:cNvPr id="249" name="13CB5A34-E85E-4A7B-BFFA-25AE1DFD7689-L0-001.jpeg" descr="13CB5A34-E85E-4A7B-BFFA-25AE1DFD7689-L0-001.jpeg"/>
          <p:cNvPicPr>
            <a:picLocks noChangeAspect="1"/>
          </p:cNvPicPr>
          <p:nvPr/>
        </p:nvPicPr>
        <p:blipFill>
          <a:blip r:embed="rId2">
            <a:extLst/>
          </a:blip>
          <a:srcRect b="3157"/>
          <a:stretch>
            <a:fillRect/>
          </a:stretch>
        </p:blipFill>
        <p:spPr>
          <a:xfrm>
            <a:off x="1193421" y="1421209"/>
            <a:ext cx="9461875" cy="10873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Hea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Hearing</a:t>
            </a:r>
          </a:p>
        </p:txBody>
      </p:sp>
      <p:sp>
        <p:nvSpPr>
          <p:cNvPr id="252" name="Regular hearing checks and active management…"/>
          <p:cNvSpPr txBox="1">
            <a:spLocks noGrp="1"/>
          </p:cNvSpPr>
          <p:nvPr>
            <p:ph type="body" idx="1"/>
          </p:nvPr>
        </p:nvSpPr>
        <p:spPr>
          <a:xfrm>
            <a:off x="4636041" y="3098800"/>
            <a:ext cx="15111918" cy="9296400"/>
          </a:xfrm>
          <a:prstGeom prst="rect">
            <a:avLst/>
          </a:prstGeom>
        </p:spPr>
        <p:txBody>
          <a:bodyPr/>
          <a:lstStyle/>
          <a:p>
            <a:pPr marL="609600" indent="-609600" defTabSz="792479">
              <a:spcBef>
                <a:spcPts val="5600"/>
              </a:spcBef>
              <a:defRPr sz="4608"/>
            </a:pPr>
            <a:r>
              <a:t>Regular hearing checks and active management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Ensure that hearing aids are worn and working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Reduce background noise 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Amplify if needed 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Get attention before communicating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Teach new vocabulary with visuals in quiet spaces 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Teach written words early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BA04994C-A205-430D-AD6C-8DF9291F3237-L0-001.jpeg" descr="BA04994C-A205-430D-AD6C-8DF9291F3237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36528" y="-463213"/>
            <a:ext cx="9459561" cy="14179213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Early literacy is important…"/>
          <p:cNvSpPr txBox="1"/>
          <p:nvPr/>
        </p:nvSpPr>
        <p:spPr>
          <a:xfrm>
            <a:off x="8297392" y="112564"/>
            <a:ext cx="15827852" cy="13490873"/>
          </a:xfrm>
          <a:prstGeom prst="rect">
            <a:avLst/>
          </a:prstGeom>
          <a:gradFill>
            <a:gsLst>
              <a:gs pos="0">
                <a:srgbClr val="51A7F9"/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800" b="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en-IE" dirty="0" smtClean="0"/>
              <a:t>Focus on reading, because:</a:t>
            </a:r>
            <a:endParaRPr dirty="0"/>
          </a:p>
          <a:p>
            <a:pPr algn="l">
              <a:defRPr sz="5800" b="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dirty="0"/>
          </a:p>
          <a:p>
            <a:pPr marL="716138" indent="-716138" algn="l">
              <a:buSzPct val="75000"/>
              <a:buChar char="•"/>
              <a:defRPr sz="5800" b="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dirty="0"/>
              <a:t>Visual discrimination is better than auditory discrimination</a:t>
            </a:r>
          </a:p>
          <a:p>
            <a:pPr algn="l">
              <a:defRPr sz="5800" b="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dirty="0"/>
          </a:p>
          <a:p>
            <a:pPr marL="716138" indent="-716138" algn="l">
              <a:buSzPct val="75000"/>
              <a:buChar char="•"/>
              <a:defRPr sz="5800" b="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dirty="0"/>
              <a:t>Early reading seems to have a qualitatively different effect on later language- neuroplasticity</a:t>
            </a:r>
          </a:p>
          <a:p>
            <a:pPr algn="l">
              <a:defRPr sz="5800" b="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dirty="0"/>
          </a:p>
          <a:p>
            <a:pPr marL="716138" indent="-716138" algn="l">
              <a:buSzPct val="75000"/>
              <a:buChar char="•"/>
              <a:defRPr sz="5800" b="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dirty="0"/>
              <a:t>In a population with fluctuating hearing and poor auditory memory, visual input is essential</a:t>
            </a:r>
          </a:p>
          <a:p>
            <a:pPr algn="l">
              <a:defRPr sz="5800" b="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dirty="0"/>
          </a:p>
          <a:p>
            <a:pPr marL="716138" indent="-716138" algn="l">
              <a:buSzPct val="75000"/>
              <a:buChar char="•"/>
              <a:defRPr sz="5800" b="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en-IE" dirty="0" smtClean="0"/>
              <a:t>It is an e</a:t>
            </a:r>
            <a:r>
              <a:rPr dirty="0" err="1" smtClean="0"/>
              <a:t>vidence</a:t>
            </a:r>
            <a:r>
              <a:rPr dirty="0" smtClean="0"/>
              <a:t> </a:t>
            </a:r>
            <a:r>
              <a:rPr dirty="0"/>
              <a:t>based method of improving language outcomes</a:t>
            </a:r>
          </a:p>
        </p:txBody>
      </p:sp>
    </p:spTree>
    <p:extLst>
      <p:ext uri="{BB962C8B-B14F-4D97-AF65-F5344CB8AC3E}">
        <p14:creationId xmlns:p14="http://schemas.microsoft.com/office/powerpoint/2010/main" val="326440442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Useful Links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5217" y="3149600"/>
            <a:ext cx="21005800" cy="9296400"/>
          </a:xfrm>
        </p:spPr>
        <p:txBody>
          <a:bodyPr>
            <a:normAutofit fontScale="85000" lnSpcReduction="20000"/>
          </a:bodyPr>
          <a:lstStyle/>
          <a:p>
            <a:r>
              <a:rPr lang="en-IE" sz="7700" dirty="0" smtClean="0"/>
              <a:t>Vision information: </a:t>
            </a:r>
          </a:p>
          <a:p>
            <a:r>
              <a:rPr lang="en-IE" sz="6600" dirty="0" smtClean="0">
                <a:hlinkClick r:id="rId2"/>
              </a:rPr>
              <a:t>https</a:t>
            </a:r>
            <a:r>
              <a:rPr lang="en-IE" sz="6600" dirty="0">
                <a:hlinkClick r:id="rId2"/>
              </a:rPr>
              <a:t>://</a:t>
            </a:r>
            <a:r>
              <a:rPr lang="en-IE" sz="6600" dirty="0" smtClean="0">
                <a:hlinkClick r:id="rId2"/>
              </a:rPr>
              <a:t>youtu.be/HKAv1V_kAvU</a:t>
            </a:r>
            <a:endParaRPr lang="en-IE" sz="6600" dirty="0" smtClean="0"/>
          </a:p>
          <a:p>
            <a:r>
              <a:rPr lang="en-IE" u="sng" dirty="0" smtClean="0">
                <a:solidFill>
                  <a:srgbClr val="F5A623"/>
                </a:solidFill>
                <a:uFill>
                  <a:solidFill>
                    <a:srgbClr val="F5A623"/>
                  </a:solidFill>
                </a:uFill>
              </a:rPr>
              <a:t>https</a:t>
            </a:r>
            <a:r>
              <a:rPr lang="en-IE" u="sng" dirty="0">
                <a:solidFill>
                  <a:srgbClr val="F5A623"/>
                </a:solidFill>
                <a:uFill>
                  <a:solidFill>
                    <a:srgbClr val="F5A623"/>
                  </a:solidFill>
                </a:uFill>
              </a:rPr>
              <a:t>://www.cardiff.ac.uk/downs-syndrome-vision-research-unit/get-advice/for-teachers</a:t>
            </a:r>
          </a:p>
          <a:p>
            <a:r>
              <a:rPr lang="en-IE" sz="7700" dirty="0" smtClean="0"/>
              <a:t>DSI emails:</a:t>
            </a:r>
          </a:p>
          <a:p>
            <a:pPr marL="1270000" lvl="2" indent="0">
              <a:buNone/>
            </a:pPr>
            <a:r>
              <a:rPr lang="en-IE" dirty="0" smtClean="0">
                <a:hlinkClick r:id="rId3"/>
              </a:rPr>
              <a:t>Nicola@downsyndrome.ie</a:t>
            </a:r>
            <a:r>
              <a:rPr lang="en-IE" dirty="0" smtClean="0"/>
              <a:t> Member Support Team Leader</a:t>
            </a:r>
          </a:p>
          <a:p>
            <a:pPr marL="1270000" lvl="2" indent="0">
              <a:buNone/>
            </a:pPr>
            <a:r>
              <a:rPr lang="en-IE" dirty="0" smtClean="0"/>
              <a:t> </a:t>
            </a:r>
            <a:r>
              <a:rPr lang="en-IE" dirty="0" smtClean="0">
                <a:hlinkClick r:id="rId4"/>
              </a:rPr>
              <a:t>Claire@downsyndrome.ie</a:t>
            </a:r>
            <a:r>
              <a:rPr lang="en-IE" dirty="0" smtClean="0"/>
              <a:t> Early Years Specialist</a:t>
            </a:r>
          </a:p>
          <a:p>
            <a:pPr marL="1270000" lvl="2" indent="0">
              <a:buNone/>
            </a:pPr>
            <a:r>
              <a:rPr lang="en-IE" dirty="0" smtClean="0">
                <a:hlinkClick r:id="rId5"/>
              </a:rPr>
              <a:t>Fidelma@downsyndrome.ie</a:t>
            </a:r>
            <a:r>
              <a:rPr lang="en-IE" dirty="0" smtClean="0"/>
              <a:t> Head of Education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67653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DSI_PHOTO_SESSIONS_LR-189.jpeg" descr="DSI_PHOTO_SESSIONS_LR-18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41014" y="-1729557"/>
            <a:ext cx="10586401" cy="1592118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op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Topics</a:t>
            </a:r>
          </a:p>
        </p:txBody>
      </p:sp>
      <p:sp>
        <p:nvSpPr>
          <p:cNvPr id="173" name="Down syndrome…"/>
          <p:cNvSpPr txBox="1">
            <a:spLocks noGrp="1"/>
          </p:cNvSpPr>
          <p:nvPr>
            <p:ph type="body" sz="half" idx="1"/>
          </p:nvPr>
        </p:nvSpPr>
        <p:spPr>
          <a:xfrm>
            <a:off x="1657350" y="2411594"/>
            <a:ext cx="10223500" cy="9296401"/>
          </a:xfrm>
          <a:prstGeom prst="rect">
            <a:avLst/>
          </a:prstGeom>
        </p:spPr>
        <p:txBody>
          <a:bodyPr/>
          <a:lstStyle/>
          <a:p>
            <a:pPr marL="764673" indent="-764673">
              <a:defRPr sz="5200"/>
            </a:pPr>
            <a:r>
              <a:t>Down syndrome</a:t>
            </a:r>
          </a:p>
          <a:p>
            <a:pPr marL="764673" indent="-764673">
              <a:defRPr sz="5200"/>
            </a:pPr>
            <a:r>
              <a:t>Language and communication development </a:t>
            </a:r>
          </a:p>
          <a:p>
            <a:pPr marL="764673" indent="-764673">
              <a:defRPr sz="5200"/>
            </a:pPr>
            <a:r>
              <a:t>Vision and hearing</a:t>
            </a:r>
          </a:p>
          <a:p>
            <a:pPr marL="764673" indent="-764673">
              <a:defRPr sz="5200"/>
            </a:pPr>
            <a:r>
              <a:t>Role of the SNA</a:t>
            </a:r>
          </a:p>
          <a:p>
            <a:pPr marL="764673" indent="-764673">
              <a:defRPr sz="5200"/>
            </a:pPr>
            <a:r>
              <a:t>Learning support</a:t>
            </a:r>
          </a:p>
          <a:p>
            <a:pPr marL="764673" indent="-764673">
              <a:defRPr sz="5200"/>
            </a:pPr>
            <a:r>
              <a:t>Literacy and numeracy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E2DE2B23-605E-4274-A67B-56A960F8EC8C-L0-001.jpeg" descr="E2DE2B23-605E-4274-A67B-56A960F8EC8C-L0-001.jpeg"/>
          <p:cNvPicPr>
            <a:picLocks noChangeAspect="1"/>
          </p:cNvPicPr>
          <p:nvPr/>
        </p:nvPicPr>
        <p:blipFill>
          <a:blip r:embed="rId2">
            <a:extLst/>
          </a:blip>
          <a:srcRect l="31703" t="3842" r="9366" b="3842"/>
          <a:stretch>
            <a:fillRect/>
          </a:stretch>
        </p:blipFill>
        <p:spPr>
          <a:xfrm>
            <a:off x="15575298" y="649076"/>
            <a:ext cx="5284638" cy="1241767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Down Syndrome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8400">
                <a:solidFill>
                  <a:srgbClr val="00A1D8"/>
                </a:solidFill>
              </a:defRPr>
            </a:pPr>
            <a:r>
              <a:t>Down Syndrome </a:t>
            </a:r>
          </a:p>
          <a:p>
            <a:pPr>
              <a:defRPr sz="5600">
                <a:solidFill>
                  <a:srgbClr val="00A1D8"/>
                </a:solidFill>
              </a:defRPr>
            </a:pPr>
            <a:r>
              <a:t>Basic information:</a:t>
            </a:r>
          </a:p>
        </p:txBody>
      </p:sp>
      <p:sp>
        <p:nvSpPr>
          <p:cNvPr id="179" name="Down syndrome is a chromosomal anomaly. People who have Down syndrome have an extra copy of chromosome 21.…"/>
          <p:cNvSpPr txBox="1">
            <a:spLocks noGrp="1"/>
          </p:cNvSpPr>
          <p:nvPr>
            <p:ph type="body" sz="half" idx="1"/>
          </p:nvPr>
        </p:nvSpPr>
        <p:spPr>
          <a:xfrm>
            <a:off x="4193386" y="3393281"/>
            <a:ext cx="12154695" cy="8570397"/>
          </a:xfrm>
          <a:prstGeom prst="rect">
            <a:avLst/>
          </a:prstGeom>
        </p:spPr>
        <p:txBody>
          <a:bodyPr anchor="t"/>
          <a:lstStyle/>
          <a:p>
            <a:pPr marL="580628" indent="-580628" defTabSz="610790">
              <a:spcBef>
                <a:spcPts val="0"/>
              </a:spcBef>
              <a:defRPr sz="4180">
                <a:latin typeface="Helvetica"/>
                <a:ea typeface="Helvetica"/>
                <a:cs typeface="Helvetica"/>
                <a:sym typeface="Helvetica"/>
              </a:defRPr>
            </a:pPr>
            <a:r>
              <a:t>Down syndrome is a chromosomal anomaly. People who have Down syndrome have an extra copy of chromosome 21. </a:t>
            </a:r>
          </a:p>
          <a:p>
            <a:pPr marL="580628" indent="-580628" defTabSz="610790">
              <a:spcBef>
                <a:spcPts val="0"/>
              </a:spcBef>
              <a:defRPr sz="418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580628" indent="-580628" defTabSz="610790">
              <a:spcBef>
                <a:spcPts val="0"/>
              </a:spcBef>
              <a:defRPr sz="4180">
                <a:latin typeface="Helvetica"/>
                <a:ea typeface="Helvetica"/>
                <a:cs typeface="Helvetica"/>
                <a:sym typeface="Helvetica"/>
              </a:defRPr>
            </a:pPr>
            <a:r>
              <a:t>This is a genetic difference that happens in the very early stages of embryonic development.</a:t>
            </a:r>
          </a:p>
          <a:p>
            <a:pPr marL="580628" indent="-580628" defTabSz="610790">
              <a:spcBef>
                <a:spcPts val="0"/>
              </a:spcBef>
              <a:defRPr sz="418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580628" indent="-580628" defTabSz="610790">
              <a:spcBef>
                <a:spcPts val="0"/>
              </a:spcBef>
              <a:defRPr sz="4180">
                <a:latin typeface="Helvetica"/>
                <a:ea typeface="Helvetica"/>
                <a:cs typeface="Helvetica"/>
                <a:sym typeface="Helvetica"/>
              </a:defRPr>
            </a:pPr>
            <a:r>
              <a:t>It affects all parts of the body.</a:t>
            </a:r>
          </a:p>
          <a:p>
            <a:pPr marL="580628" indent="-580628" defTabSz="610790">
              <a:spcBef>
                <a:spcPts val="0"/>
              </a:spcBef>
              <a:defRPr sz="418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580628" indent="-580628" defTabSz="610790">
              <a:spcBef>
                <a:spcPts val="0"/>
              </a:spcBef>
              <a:defRPr sz="4180">
                <a:latin typeface="Helvetica"/>
                <a:ea typeface="Helvetica"/>
                <a:cs typeface="Helvetica"/>
                <a:sym typeface="Helvetica"/>
              </a:defRPr>
            </a:pPr>
            <a:r>
              <a:t>It is not a disease.</a:t>
            </a:r>
          </a:p>
          <a:p>
            <a:pPr marL="580628" indent="-580628" defTabSz="610790">
              <a:spcBef>
                <a:spcPts val="0"/>
              </a:spcBef>
              <a:defRPr sz="418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580628" indent="-580628" defTabSz="610790">
              <a:spcBef>
                <a:spcPts val="0"/>
              </a:spcBef>
              <a:defRPr sz="4180">
                <a:latin typeface="Helvetica"/>
                <a:ea typeface="Helvetica"/>
                <a:cs typeface="Helvetica"/>
                <a:sym typeface="Helvetica"/>
              </a:defRPr>
            </a:pPr>
            <a:r>
              <a:t>Down syndrome occurs in around 1 out of every 444 births in Ireland.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anguage develop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Language development</a:t>
            </a:r>
          </a:p>
        </p:txBody>
      </p:sp>
      <p:sp>
        <p:nvSpPr>
          <p:cNvPr id="182" name="Children learn by listening (if people talk to children, they will learn language)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Children learn by listening (if people talk to children, they will learn language)</a:t>
            </a:r>
          </a:p>
          <a:p>
            <a:r>
              <a:t>Children learn through exploring (if they explore their environment with a responsive adult who adds language, they will listen and learn)</a:t>
            </a:r>
          </a:p>
          <a:p>
            <a:r>
              <a:t>Children learn by doing (when children attempt communication, adults respond, adding information)</a:t>
            </a:r>
          </a:p>
        </p:txBody>
      </p:sp>
      <p:pic>
        <p:nvPicPr>
          <p:cNvPr id="183" name="DSI-160.jpeg" descr="DSI-160.jpeg"/>
          <p:cNvPicPr>
            <a:picLocks noChangeAspect="1"/>
          </p:cNvPicPr>
          <p:nvPr/>
        </p:nvPicPr>
        <p:blipFill>
          <a:blip r:embed="rId3">
            <a:extLst/>
          </a:blip>
          <a:srcRect l="33866" t="9432" r="25254" b="11453"/>
          <a:stretch>
            <a:fillRect/>
          </a:stretch>
        </p:blipFill>
        <p:spPr>
          <a:xfrm>
            <a:off x="14290796" y="2225079"/>
            <a:ext cx="8638096" cy="11145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3454.jpeg" descr="IMG_345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5157" y="355600"/>
            <a:ext cx="20393925" cy="13615373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Language develop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Language development</a:t>
            </a:r>
          </a:p>
        </p:txBody>
      </p:sp>
      <p:sp>
        <p:nvSpPr>
          <p:cNvPr id="189" name="Over 80% of children with Down syndrome have difficulty hearing, so may not respond. We often talk less to children who are less responsive, and give them fewer choices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Over 80% of children with Down syndrome have difficulty hearing, so may not respond. We often talk less to children who are less responsive, and give them fewer choices.</a:t>
            </a:r>
          </a:p>
          <a:p>
            <a:r>
              <a:t>Motor skills are slower to develop, so there’s less exploration.</a:t>
            </a:r>
          </a:p>
          <a:p>
            <a:r>
              <a:t>Visual difficulties may mean it’s hard to see what people are talking about.</a:t>
            </a:r>
          </a:p>
          <a:p>
            <a:r>
              <a:t>Most children with Down syndrome need extra time to process and make sense of language.</a:t>
            </a:r>
          </a:p>
          <a:p>
            <a:r>
              <a:t>Explicit, visual language teaching is needed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Areas to consi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Areas to consider</a:t>
            </a:r>
          </a:p>
        </p:txBody>
      </p:sp>
      <p:sp>
        <p:nvSpPr>
          <p:cNvPr id="192" name="Overall communication…"/>
          <p:cNvSpPr txBox="1"/>
          <p:nvPr/>
        </p:nvSpPr>
        <p:spPr>
          <a:xfrm>
            <a:off x="5221262" y="3260725"/>
            <a:ext cx="13777914" cy="7194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75000"/>
              </a:lnSpc>
              <a:spcBef>
                <a:spcPts val="2200"/>
              </a:spcBef>
              <a:defRPr sz="5600" b="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1250950" indent="-1111250" algn="l" defTabSz="457200">
              <a:lnSpc>
                <a:spcPct val="175000"/>
              </a:lnSpc>
              <a:buClr>
                <a:srgbClr val="212529"/>
              </a:buClr>
              <a:buSzPct val="125000"/>
              <a:buFont typeface="Helvetica"/>
              <a:buChar char="•"/>
              <a:defRPr sz="5600" b="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Overall communication</a:t>
            </a:r>
          </a:p>
          <a:p>
            <a:pPr marL="1250950" indent="-1111250" algn="l" defTabSz="457200">
              <a:lnSpc>
                <a:spcPct val="175000"/>
              </a:lnSpc>
              <a:buClr>
                <a:srgbClr val="212529"/>
              </a:buClr>
              <a:buSzPct val="125000"/>
              <a:buFont typeface="Helvetica"/>
              <a:buChar char="•"/>
              <a:defRPr sz="5600" b="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Vocabulary</a:t>
            </a:r>
          </a:p>
          <a:p>
            <a:pPr marL="1250950" indent="-1111250" algn="l" defTabSz="457200">
              <a:lnSpc>
                <a:spcPct val="175000"/>
              </a:lnSpc>
              <a:buClr>
                <a:srgbClr val="212529"/>
              </a:buClr>
              <a:buSzPct val="125000"/>
              <a:buFont typeface="Helvetica"/>
              <a:buChar char="•"/>
              <a:defRPr sz="5600" b="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Linking words: sentences and grammar</a:t>
            </a:r>
          </a:p>
          <a:p>
            <a:pPr marL="1250950" indent="-1111250" algn="l" defTabSz="457200">
              <a:lnSpc>
                <a:spcPct val="175000"/>
              </a:lnSpc>
              <a:buClr>
                <a:srgbClr val="212529"/>
              </a:buClr>
              <a:buSzPct val="125000"/>
              <a:buFont typeface="Helvetica"/>
              <a:buChar char="•"/>
              <a:defRPr sz="5600" b="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Speech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Hearing loss…"/>
          <p:cNvSpPr txBox="1">
            <a:spLocks noGrp="1"/>
          </p:cNvSpPr>
          <p:nvPr>
            <p:ph type="body" sz="half" idx="1"/>
          </p:nvPr>
        </p:nvSpPr>
        <p:spPr>
          <a:xfrm>
            <a:off x="8632381" y="2641600"/>
            <a:ext cx="7119238" cy="10160000"/>
          </a:xfrm>
          <a:prstGeom prst="rect">
            <a:avLst/>
          </a:prstGeom>
        </p:spPr>
        <p:txBody>
          <a:bodyPr/>
          <a:lstStyle/>
          <a:p>
            <a:r>
              <a:t>Hearing loss</a:t>
            </a:r>
          </a:p>
          <a:p>
            <a:r>
              <a:t>Auditory discrimination</a:t>
            </a:r>
          </a:p>
          <a:p>
            <a:r>
              <a:t>Auditory memory</a:t>
            </a:r>
          </a:p>
          <a:p>
            <a:r>
              <a:t>Vision issues</a:t>
            </a:r>
          </a:p>
          <a:p>
            <a:r>
              <a:t>Medical issues</a:t>
            </a:r>
          </a:p>
          <a:p>
            <a:r>
              <a:t>Opportunity</a:t>
            </a:r>
          </a:p>
        </p:txBody>
      </p:sp>
      <p:sp>
        <p:nvSpPr>
          <p:cNvPr id="195" name="Likely Issues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Likely Issues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ommunication"/>
          <p:cNvSpPr txBox="1">
            <a:spLocks noGrp="1"/>
          </p:cNvSpPr>
          <p:nvPr>
            <p:ph type="title"/>
          </p:nvPr>
        </p:nvSpPr>
        <p:spPr>
          <a:xfrm>
            <a:off x="1689100" y="0"/>
            <a:ext cx="21005800" cy="126859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9594">
              <a:defRPr sz="7728"/>
            </a:lvl1pPr>
          </a:lstStyle>
          <a:p>
            <a:r>
              <a:t>Communication</a:t>
            </a:r>
          </a:p>
        </p:txBody>
      </p:sp>
      <p:graphicFrame>
        <p:nvGraphicFramePr>
          <p:cNvPr id="198" name="Table"/>
          <p:cNvGraphicFramePr/>
          <p:nvPr/>
        </p:nvGraphicFramePr>
        <p:xfrm>
          <a:off x="1680491" y="1268594"/>
          <a:ext cx="21014410" cy="119368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202882"/>
                <a:gridCol w="4202882"/>
                <a:gridCol w="4202882"/>
                <a:gridCol w="4202882"/>
                <a:gridCol w="4202882"/>
              </a:tblGrid>
              <a:tr h="1126640"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Age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900" b="1">
                          <a:solidFill>
                            <a:srgbClr val="FFFFFF"/>
                          </a:solidFill>
                          <a:sym typeface="Helvetica Neue"/>
                        </a:rPr>
                        <a:t>Communication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Vocabulary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Grammar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sym typeface="Helvetica Neue"/>
                        </a:rPr>
                        <a:t>Speech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89847F"/>
                      </a:solidFill>
                      <a:miter lim="400000"/>
                    </a:lnB>
                    <a:solidFill>
                      <a:srgbClr val="60D837"/>
                    </a:solidFill>
                  </a:tcPr>
                </a:tc>
              </a:tr>
              <a:tr h="3047098">
                <a:tc>
                  <a:txBody>
                    <a:bodyPr/>
                    <a:lstStyle/>
                    <a:p>
                      <a:pPr algn="l" defTabSz="642937">
                        <a:defRPr sz="1400">
                          <a:sym typeface="Helvetica Neue"/>
                        </a:defRPr>
                      </a:pPr>
                      <a:r>
                        <a:rPr sz="2200"/>
                        <a:t>2-5 years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t>Initiating joint attention using words, sounds, pointing, signs and gestures.</a:t>
                      </a:r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endParaRPr/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t>Requesting.</a:t>
                      </a:r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endParaRPr/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t>Trying again when misunderstood (repair)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89847F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noFill/>
                  </a:tcPr>
                </a:tc>
              </a:tr>
              <a:tr h="4155280">
                <a:tc>
                  <a:txBody>
                    <a:bodyPr/>
                    <a:lstStyle/>
                    <a:p>
                      <a:pPr algn="l" defTabSz="642937">
                        <a:defRPr sz="1800"/>
                      </a:pPr>
                      <a:r>
                        <a:rPr sz="2200">
                          <a:sym typeface="Helvetica Neue"/>
                        </a:rPr>
                        <a:t>5-7 years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t>Linking words and ideas, communicating in short phrases maybe just using key words.</a:t>
                      </a:r>
                    </a:p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r>
                        <a:t>Learning to sequence ideas together into short stories.</a:t>
                      </a:r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endParaRPr/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Lots of opportunities to communicate.</a:t>
                      </a:r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Routines.</a:t>
                      </a:r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Turn-taking.</a:t>
                      </a:r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Open questions.</a:t>
                      </a:r>
                    </a:p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r>
                        <a:t>Retelling favourite stories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2900" b="1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929292"/>
                      </a:solidFill>
                      <a:miter lim="400000"/>
                    </a:lnL>
                    <a:lnR w="3175">
                      <a:solidFill>
                        <a:srgbClr val="929292"/>
                      </a:solidFill>
                      <a:miter lim="400000"/>
                    </a:lnR>
                    <a:lnT w="3175">
                      <a:solidFill>
                        <a:srgbClr val="929292"/>
                      </a:solidFill>
                      <a:miter lim="400000"/>
                    </a:lnT>
                    <a:lnB w="3175">
                      <a:solidFill>
                        <a:srgbClr val="929292"/>
                      </a:solidFill>
                      <a:miter lim="400000"/>
                    </a:lnB>
                    <a:solidFill>
                      <a:srgbClr val="F7F7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1393</Words>
  <Application>Microsoft Office PowerPoint</Application>
  <PresentationFormat>Custom</PresentationFormat>
  <Paragraphs>225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Avenir Book</vt:lpstr>
      <vt:lpstr>Avenir Next Regular</vt:lpstr>
      <vt:lpstr>Avenir Roman</vt:lpstr>
      <vt:lpstr>Gill Sans</vt:lpstr>
      <vt:lpstr>Gill Sans Light</vt:lpstr>
      <vt:lpstr>Helvetica</vt:lpstr>
      <vt:lpstr>Helvetica Light</vt:lpstr>
      <vt:lpstr>Helvetica Neue</vt:lpstr>
      <vt:lpstr>Helvetica Neue Light</vt:lpstr>
      <vt:lpstr>Helvetica Neue Medium</vt:lpstr>
      <vt:lpstr>Lucida Grande</vt:lpstr>
      <vt:lpstr>White</vt:lpstr>
      <vt:lpstr>Transitioning from early years to primary school education</vt:lpstr>
      <vt:lpstr>Worries</vt:lpstr>
      <vt:lpstr>Topics</vt:lpstr>
      <vt:lpstr>Down Syndrome  Basic information:</vt:lpstr>
      <vt:lpstr>Language development</vt:lpstr>
      <vt:lpstr>Language development</vt:lpstr>
      <vt:lpstr>Areas to consider</vt:lpstr>
      <vt:lpstr>Likely Issues</vt:lpstr>
      <vt:lpstr>Communication</vt:lpstr>
      <vt:lpstr>Vocabulary</vt:lpstr>
      <vt:lpstr>Grammar</vt:lpstr>
      <vt:lpstr>Speech</vt:lpstr>
      <vt:lpstr>Overall speech and Language</vt:lpstr>
      <vt:lpstr>PowerPoint Presentation</vt:lpstr>
      <vt:lpstr>How can you prepare?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 scheduling</vt:lpstr>
      <vt:lpstr>How can you prepare?</vt:lpstr>
      <vt:lpstr>Hearing</vt:lpstr>
      <vt:lpstr>PowerPoint Presentation</vt:lpstr>
      <vt:lpstr>Useful Links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Transitioning from early years to primary school education</dc:title>
  <dc:creator>Nicola Hart</dc:creator>
  <cp:lastModifiedBy>Fidelma Brady</cp:lastModifiedBy>
  <cp:revision>2</cp:revision>
  <dcterms:modified xsi:type="dcterms:W3CDTF">2022-02-23T13:22:39Z</dcterms:modified>
</cp:coreProperties>
</file>